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76"/>
  </p:notesMasterIdLst>
  <p:sldIdLst>
    <p:sldId id="388" r:id="rId2"/>
    <p:sldId id="257" r:id="rId3"/>
    <p:sldId id="258" r:id="rId4"/>
    <p:sldId id="259" r:id="rId5"/>
    <p:sldId id="260" r:id="rId6"/>
    <p:sldId id="311" r:id="rId7"/>
    <p:sldId id="261" r:id="rId8"/>
    <p:sldId id="263" r:id="rId9"/>
    <p:sldId id="264" r:id="rId10"/>
    <p:sldId id="265" r:id="rId11"/>
    <p:sldId id="408" r:id="rId12"/>
    <p:sldId id="306" r:id="rId13"/>
    <p:sldId id="270" r:id="rId14"/>
    <p:sldId id="411" r:id="rId15"/>
    <p:sldId id="410" r:id="rId16"/>
    <p:sldId id="271" r:id="rId17"/>
    <p:sldId id="312" r:id="rId18"/>
    <p:sldId id="274" r:id="rId19"/>
    <p:sldId id="275" r:id="rId20"/>
    <p:sldId id="277" r:id="rId21"/>
    <p:sldId id="402" r:id="rId22"/>
    <p:sldId id="404" r:id="rId23"/>
    <p:sldId id="407" r:id="rId24"/>
    <p:sldId id="339" r:id="rId25"/>
    <p:sldId id="405" r:id="rId26"/>
    <p:sldId id="412" r:id="rId27"/>
    <p:sldId id="413" r:id="rId28"/>
    <p:sldId id="373" r:id="rId29"/>
    <p:sldId id="406" r:id="rId30"/>
    <p:sldId id="414" r:id="rId31"/>
    <p:sldId id="288" r:id="rId32"/>
    <p:sldId id="418" r:id="rId33"/>
    <p:sldId id="419" r:id="rId34"/>
    <p:sldId id="420" r:id="rId35"/>
    <p:sldId id="421" r:id="rId36"/>
    <p:sldId id="422" r:id="rId37"/>
    <p:sldId id="423" r:id="rId38"/>
    <p:sldId id="424" r:id="rId39"/>
    <p:sldId id="425" r:id="rId40"/>
    <p:sldId id="380" r:id="rId41"/>
    <p:sldId id="426" r:id="rId42"/>
    <p:sldId id="368" r:id="rId43"/>
    <p:sldId id="330" r:id="rId44"/>
    <p:sldId id="331" r:id="rId45"/>
    <p:sldId id="362" r:id="rId46"/>
    <p:sldId id="416" r:id="rId47"/>
    <p:sldId id="427" r:id="rId48"/>
    <p:sldId id="367" r:id="rId49"/>
    <p:sldId id="366" r:id="rId50"/>
    <p:sldId id="409" r:id="rId51"/>
    <p:sldId id="295" r:id="rId52"/>
    <p:sldId id="390" r:id="rId53"/>
    <p:sldId id="296" r:id="rId54"/>
    <p:sldId id="297" r:id="rId55"/>
    <p:sldId id="337" r:id="rId56"/>
    <p:sldId id="336" r:id="rId57"/>
    <p:sldId id="298" r:id="rId58"/>
    <p:sldId id="299" r:id="rId59"/>
    <p:sldId id="300" r:id="rId60"/>
    <p:sldId id="351" r:id="rId61"/>
    <p:sldId id="355" r:id="rId62"/>
    <p:sldId id="398" r:id="rId63"/>
    <p:sldId id="399" r:id="rId64"/>
    <p:sldId id="350" r:id="rId65"/>
    <p:sldId id="356" r:id="rId66"/>
    <p:sldId id="352" r:id="rId67"/>
    <p:sldId id="357" r:id="rId68"/>
    <p:sldId id="358" r:id="rId69"/>
    <p:sldId id="353" r:id="rId70"/>
    <p:sldId id="354" r:id="rId71"/>
    <p:sldId id="347" r:id="rId72"/>
    <p:sldId id="348" r:id="rId73"/>
    <p:sldId id="363" r:id="rId74"/>
    <p:sldId id="395" r:id="rId7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91" autoAdjust="0"/>
    <p:restoredTop sz="85362" autoAdjust="0"/>
  </p:normalViewPr>
  <p:slideViewPr>
    <p:cSldViewPr>
      <p:cViewPr varScale="1">
        <p:scale>
          <a:sx n="61" d="100"/>
          <a:sy n="61" d="100"/>
        </p:scale>
        <p:origin x="139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0E6B7-47D6-4A9B-B2EC-15728BBB9D0F}" type="datetimeFigureOut">
              <a:rPr lang="en-US" smtClean="0"/>
              <a:pPr/>
              <a:t>12/3/2020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79172-197D-40EC-8766-52054B78A14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C22F1-E218-4653-9A64-641D87EFFD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BF189-9805-4603-8989-14EF9EC28E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D3FD1D-0DB5-4BC1-BDC2-257E06E93A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39417-D69B-4CB3-B727-3B6BF4414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11E78-1B65-4579-ADD1-E2B5F8CFD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C930C-D79A-4BE9-9B2F-79E95EF0E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D993A3-6C5F-462C-AF53-D18CCC132D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8D740B-3CD8-433C-AD3F-7147E06009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EB30A0-DCDE-4F5A-BACF-9925854B9D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3A813-752C-481A-89D9-BF83357AEE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D8163-B83C-429A-9D00-60A048E904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0F633-D654-4E34-9E4F-94E71EF7B9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5E9F0-F929-4F7E-A11E-A52CB8843F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4ED3C377-9DF2-471F-9338-01DA85000B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F6D70AE-073B-4931-A0B6-3F121CC9D2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412875"/>
            <a:ext cx="8291512" cy="2794000"/>
          </a:xfrm>
        </p:spPr>
        <p:txBody>
          <a:bodyPr/>
          <a:lstStyle/>
          <a:p>
            <a:pPr algn="ctr"/>
            <a:r>
              <a:rPr lang="en-GB" altLang="en-US" sz="5400" dirty="0"/>
              <a:t>Welcome to New Lodge Nursery School</a:t>
            </a:r>
            <a:br>
              <a:rPr lang="en-GB" altLang="en-US" sz="5400" dirty="0"/>
            </a:br>
            <a:endParaRPr lang="en-US" altLang="en-US" sz="3200" dirty="0"/>
          </a:p>
        </p:txBody>
      </p:sp>
      <p:pic>
        <p:nvPicPr>
          <p:cNvPr id="4" name="Content Placeholder 3" descr="Pm2 log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56013" y="4163806"/>
            <a:ext cx="1444681" cy="1962358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Mrs Manning &amp; Mr Shannon</a:t>
            </a:r>
            <a:endParaRPr lang="en-US" altLang="en-US" dirty="0"/>
          </a:p>
        </p:txBody>
      </p:sp>
      <p:pic>
        <p:nvPicPr>
          <p:cNvPr id="15363" name="Picture 5" descr="DSC0426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0580" y="1943259"/>
            <a:ext cx="3291840" cy="4389120"/>
          </a:xfrm>
        </p:spPr>
      </p:pic>
      <p:pic>
        <p:nvPicPr>
          <p:cNvPr id="2050" name="Picture 2" descr="https://attachments.office.net/owa/foreilly269%40newlodgens.belfast.ni.sch.uk/service.svc/s/GetAttachmentThumbnail?id=AAMkADc0YjQ2NzE0LTljMmQtNDdkMC1hYTIwLTRjMDkxZDk3MTZhNABGAAAAAAARgv%2Fwk3lnSJK2p0eue%2FgvBwCUK%2FgyQrQhR5mWUfgZ%2B%2B1gAAAC7cX5AAAYtrrQzy8qRryBruflywnQAACzECDWAAABEgAQAKTRprbR0FpKrSu1U%2FBiUPw%3D&amp;thumbnailType=2&amp;token=eyJhbGciOiJSUzI1NiIsImtpZCI6IjU2MzU4ODUyMzRCOTI1MkRERTAwNTc2NkQ5RDlGMjc2NTY1RjYzRTIiLCJ0eXAiOiJKV1QiLCJ4NXQiOiJWaldJVWpTNUpTM2VBRmRtMmRueWRsWmZZLUkifQ.eyJvcmlnaW4iOiJodHRwczovL291dGxvb2sub2ZmaWNlMzY1LmNvbSIsInVjIjoiYWM4M2NmMTY0ZjVlNDhkY2FmZTdhZmE0MjFlMzY0MzgiLCJzaWduaW5fc3RhdGUiOiJbXCJrbXNpXCJdIiwidmVyIjoiRXhjaGFuZ2UuQ2FsbGJhY2suVjEiLCJhcHBjdHhzZW5kZXIiOiJPd2FEb3dubG9hZEAzODgyMjdmYi1kZTQ0LTQ2MGUtODE5MC0wNTQwMmI4OThkYTgiLCJpc3NyaW5nIjoiV1ciLCJhcHBjdHgiOiJ7XCJtc2V4Y2hwcm90XCI6XCJvd2FcIixcInB1aWRcIjpcIjExNTM5NzcwMjUyNDg5NjE3NzhcIixcInNjb3BlXCI6XCJPd2FEb3dubG9hZFwiLFwib2lkXCI6XCI3Mjg3MGFiNS1jODhjLTQxNDAtYWI5Yi1hZDU4ZDA5YzY0NGVcIixcInByaW1hcnlzaWRcIjpcIlMtMS01LTIxLTM4MzI0MDU2NTgtMTg0NzA1NDQyMi0yMTU5NTc0ODI5LTkzMTQwODNcIn0iLCJuYmYiOjE2MDY4MjkyMTYsImV4cCI6MTYwNjgyOTgxNiwiaXNzIjoiMDAwMDAwMDItMDAwMC0wZmYxLWNlMDAtMDAwMDAwMDAwMDAwQDM4ODIyN2ZiLWRlNDQtNDYwZS04MTkwLTA1NDAyYjg5OGRhOCIsImF1ZCI6IjAwMDAwMDAyLTAwMDAtMGZmMS1jZTAwLTAwMDAwMDAwMDAwMC9hdHRhY2htZW50cy5vZmZpY2UubmV0QDM4ODIyN2ZiLWRlNDQtNDYwZS04MTkwLTA1NDAyYjg5OGRhOCIsImhhcHAiOiJvd2EifQ.S2G7RDe9TTjNTNUZH98sKpsdAN2FGsdsCi0YO3E6m9eTnkvm4NOz8g3FI9izWm7y6CEgIpDuCjyvWyEMLeDqp6VSDyvL21JMVrrsZ0BJBgYXDQow5jFcLuG277mJtxa1wfqxtb3IFx5gPYWJh5Ene5ut0KY9XkRpSTKqKiRFnp-2LF2QdDqCdY1I1YkupL487FLGQhaVwJQYKv1jfbuP0iy97Nw6B2E4OsyRIhDXS20ZbjmW3GME2V08Je5OMO91MFeWui3-HFRqD-7UBjSw2Lvzj5xA8tEjhEBmoBt6J-mhT_BU1XodOjDEk8_J26GITICMV5waBGyxNEtMvxatTQ&amp;X-OWA-CANARY=NuU3SmlS6kO1y7dyB6tYPDBN_sn8ldgYy69zyknJ66pVOlSYIoFXm41hkV9hajmrueXngCBOy4s.&amp;owa=outlook.office365.com&amp;scriptVer=20201123001.13&amp;animation=tru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32440"/>
            <a:ext cx="4038600" cy="441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Mrs Morrow: Dining Assistant</a:t>
            </a:r>
          </a:p>
        </p:txBody>
      </p:sp>
      <p:pic>
        <p:nvPicPr>
          <p:cNvPr id="13314" name="Picture 2" descr="C:\Users\Newlodge Nursery\Pictures\2019-04-16 may19\may19 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616" y="1935163"/>
            <a:ext cx="587676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Mrs. Benson: Nursery Secretary</a:t>
            </a:r>
            <a:endParaRPr lang="en-US" altLang="en-US"/>
          </a:p>
        </p:txBody>
      </p:sp>
      <p:pic>
        <p:nvPicPr>
          <p:cNvPr id="18435" name="Picture 6" descr="DSC0426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Shoes: Velcro trainers</a:t>
            </a:r>
            <a:endParaRPr lang="en-US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484" name="Picture 4" descr="DSC041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005306"/>
            <a:ext cx="6858048" cy="44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Uniform: </a:t>
            </a:r>
            <a:r>
              <a:rPr lang="en-GB" dirty="0" err="1"/>
              <a:t>Elasticated</a:t>
            </a:r>
            <a:r>
              <a:rPr lang="en-GB" dirty="0"/>
              <a:t> Trousers</a:t>
            </a:r>
          </a:p>
        </p:txBody>
      </p:sp>
      <p:pic>
        <p:nvPicPr>
          <p:cNvPr id="3074" name="Picture 2" descr="C:\Users\Newlodge Nursery\Pictures\2018-05-11 book18\book18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616" y="1935163"/>
            <a:ext cx="587676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 Sweets, No Toys</a:t>
            </a:r>
          </a:p>
        </p:txBody>
      </p:sp>
      <p:pic>
        <p:nvPicPr>
          <p:cNvPr id="2050" name="Picture 2" descr="C:\Users\Newlodge Nursery\Pictures\2018-05-11 2o18\2o18 7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6347048" cy="4740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Collection of children</a:t>
            </a:r>
            <a:endParaRPr lang="en-US" altLang="en-US"/>
          </a:p>
        </p:txBody>
      </p:sp>
      <p:sp>
        <p:nvSpPr>
          <p:cNvPr id="21507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508" name="Picture 6" descr="DSC04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928801"/>
            <a:ext cx="4086410" cy="459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Collection of children</a:t>
            </a:r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3" name="Picture 6" descr="DSC041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855201"/>
            <a:ext cx="4233875" cy="474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The Nursery Snack Fund</a:t>
            </a:r>
            <a:endParaRPr lang="en-US" altLang="en-US"/>
          </a:p>
        </p:txBody>
      </p:sp>
      <p:pic>
        <p:nvPicPr>
          <p:cNvPr id="24579" name="Picture 6" descr="DSC04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928802"/>
            <a:ext cx="6321444" cy="474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Morning Snack</a:t>
            </a:r>
            <a:endParaRPr lang="en-US" altLang="en-US"/>
          </a:p>
        </p:txBody>
      </p:sp>
      <p:pic>
        <p:nvPicPr>
          <p:cNvPr id="25603" name="Picture 4" descr="J:\DCIM\101MSDCF\DSC02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3042" y="2000240"/>
            <a:ext cx="6045195" cy="4533187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 sz="4000" dirty="0"/>
              <a:t>Well equipped Nursery School:</a:t>
            </a:r>
            <a:br>
              <a:rPr lang="en-GB" altLang="en-US" sz="4000" dirty="0"/>
            </a:br>
            <a:r>
              <a:rPr lang="en-GB" altLang="en-US" sz="4000" dirty="0"/>
              <a:t>Room1</a:t>
            </a:r>
            <a:endParaRPr lang="en-US" altLang="en-US" sz="4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4" descr="DSC041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844675"/>
            <a:ext cx="8135938" cy="454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Visitors to the Nursery</a:t>
            </a:r>
            <a:endParaRPr lang="en-US" altLang="en-US"/>
          </a:p>
        </p:txBody>
      </p:sp>
      <p:pic>
        <p:nvPicPr>
          <p:cNvPr id="27654" name="Picture 18" descr="J:\DCIM\101MSDCF\DSC027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8744" y="1600200"/>
            <a:ext cx="3395511" cy="4525963"/>
          </a:xfrm>
          <a:noFill/>
        </p:spPr>
      </p:pic>
      <p:pic>
        <p:nvPicPr>
          <p:cNvPr id="27653" name="Picture 17" descr="DSC037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032165" y="1600200"/>
            <a:ext cx="3270670" cy="2185988"/>
          </a:xfrm>
        </p:spPr>
      </p:pic>
      <p:sp>
        <p:nvSpPr>
          <p:cNvPr id="27651" name="Rectangle 16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n-US" altLang="en-US" sz="2400"/>
          </a:p>
        </p:txBody>
      </p:sp>
      <p:pic>
        <p:nvPicPr>
          <p:cNvPr id="27652" name="Picture 7" descr="DSC037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3933825"/>
            <a:ext cx="33051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Birthday Cake</a:t>
            </a:r>
            <a:br>
              <a:rPr lang="en-GB" dirty="0"/>
            </a:br>
            <a:endParaRPr lang="en-GB" dirty="0"/>
          </a:p>
        </p:txBody>
      </p:sp>
      <p:pic>
        <p:nvPicPr>
          <p:cNvPr id="7170" name="Picture 2" descr="C:\Users\Newlodge Nursery\Pictures\2019-03-29 march2019\march2019 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961" y="1935163"/>
            <a:ext cx="3292078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Visitors: The Fire Service</a:t>
            </a:r>
          </a:p>
        </p:txBody>
      </p:sp>
      <p:pic>
        <p:nvPicPr>
          <p:cNvPr id="9218" name="Picture 2" descr="C:\Users\Newlodge Nursery\Pictures\2019-03-29 march2019\march2019 4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792" y="1920875"/>
            <a:ext cx="3325416" cy="4433888"/>
          </a:xfrm>
          <a:prstGeom prst="rect">
            <a:avLst/>
          </a:prstGeom>
          <a:noFill/>
        </p:spPr>
      </p:pic>
      <p:pic>
        <p:nvPicPr>
          <p:cNvPr id="9219" name="Picture 3" descr="C:\Users\Newlodge Nursery\Pictures\2019-03-29 march2019\march2019 4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18519"/>
            <a:ext cx="4038600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Ambulance </a:t>
            </a:r>
            <a:r>
              <a:rPr lang="en-GB" dirty="0" err="1"/>
              <a:t>Sevice</a:t>
            </a:r>
            <a:endParaRPr lang="en-GB" dirty="0"/>
          </a:p>
        </p:txBody>
      </p:sp>
      <p:pic>
        <p:nvPicPr>
          <p:cNvPr id="12290" name="Picture 2" descr="C:\Users\Newlodge Nursery\Pictures\IMG_5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616" y="1935163"/>
            <a:ext cx="587676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Visitors: Blackberry Farm</a:t>
            </a:r>
            <a:endParaRPr lang="en-US" altLang="en-US" dirty="0"/>
          </a:p>
        </p:txBody>
      </p:sp>
      <p:pic>
        <p:nvPicPr>
          <p:cNvPr id="4098" name="Picture 2" descr="C:\Users\Newlodge Nursery\Pictures\2019-04-16 easter2019\easter2019 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616" y="1935163"/>
            <a:ext cx="587676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Visitors: </a:t>
            </a:r>
            <a:r>
              <a:rPr lang="en-GB" dirty="0" err="1"/>
              <a:t>Mantella</a:t>
            </a:r>
            <a:r>
              <a:rPr lang="en-GB" dirty="0"/>
              <a:t> Exotic Animals</a:t>
            </a:r>
          </a:p>
        </p:txBody>
      </p:sp>
      <p:pic>
        <p:nvPicPr>
          <p:cNvPr id="10242" name="Picture 2" descr="C:\Users\Newlodge Nursery\Pictures\2019-03-29 march2019\march2019 6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634" y="1920875"/>
            <a:ext cx="3311731" cy="4433888"/>
          </a:xfrm>
          <a:prstGeom prst="rect">
            <a:avLst/>
          </a:prstGeom>
          <a:noFill/>
        </p:spPr>
      </p:pic>
      <p:pic>
        <p:nvPicPr>
          <p:cNvPr id="10243" name="Picture 3" descr="C:\Users\Newlodge Nursery\Pictures\2019-03-29 march2019\march2019 7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1634" y="1920875"/>
            <a:ext cx="3311731" cy="4433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Visit of Tact and the Fox</a:t>
            </a:r>
          </a:p>
        </p:txBody>
      </p:sp>
      <p:pic>
        <p:nvPicPr>
          <p:cNvPr id="5122" name="Picture 2" descr="C:\Users\Newlodge Nursery\Pictures\2018-05-11 2o18\2o18 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616" y="1935163"/>
            <a:ext cx="587676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Visit to </a:t>
            </a:r>
            <a:r>
              <a:rPr lang="en-GB" dirty="0" err="1"/>
              <a:t>Streamvale</a:t>
            </a:r>
            <a:r>
              <a:rPr lang="en-GB" dirty="0"/>
              <a:t> Farm</a:t>
            </a:r>
          </a:p>
        </p:txBody>
      </p:sp>
      <p:pic>
        <p:nvPicPr>
          <p:cNvPr id="7170" name="Picture 2" descr="C:\Users\Newlodge Nursery\Pictures\2018-09-05 august\august 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616" y="1935163"/>
            <a:ext cx="587676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Our Pyjama Night</a:t>
            </a:r>
          </a:p>
        </p:txBody>
      </p:sp>
      <p:pic>
        <p:nvPicPr>
          <p:cNvPr id="36867" name="Picture 2" descr="J:\DCIM\101MSDCF\DSC02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Easter Bunny Hunt</a:t>
            </a:r>
          </a:p>
        </p:txBody>
      </p:sp>
      <p:pic>
        <p:nvPicPr>
          <p:cNvPr id="11266" name="Picture 2" descr="C:\Users\Newlodge Nursery\Pictures\2019-04-16 easter2019\easter2019 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616" y="1935163"/>
            <a:ext cx="587676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Room 2</a:t>
            </a: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00" name="Picture 4" descr="DSC041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85926"/>
            <a:ext cx="82804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Sports Day</a:t>
            </a:r>
          </a:p>
        </p:txBody>
      </p:sp>
      <p:pic>
        <p:nvPicPr>
          <p:cNvPr id="9218" name="Picture 2" descr="C:\Users\Newlodge Nursery\Pictures\2017-06-27 may 2017\may 2017 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616" y="1935163"/>
            <a:ext cx="587676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altLang="en-US" sz="4000" dirty="0"/>
              <a:t>Personal Social &amp; Emotional Development</a:t>
            </a:r>
            <a:endParaRPr lang="en-US" altLang="en-US" sz="4000" dirty="0"/>
          </a:p>
        </p:txBody>
      </p:sp>
      <p:pic>
        <p:nvPicPr>
          <p:cNvPr id="10242" name="Picture 2" descr="C:\Users\Newlodge Nursery\Pictures\2019-02-28 February 19\February 19 01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3152" y="1600200"/>
            <a:ext cx="6416368" cy="4792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Personal and Social Development</a:t>
            </a:r>
          </a:p>
        </p:txBody>
      </p:sp>
      <p:pic>
        <p:nvPicPr>
          <p:cNvPr id="5" name="Picture 2" descr="C:\Users\Newlodge Nursery\Pictures\2019-03-29 march2019\march2019 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9770"/>
            <a:ext cx="4038600" cy="3016097"/>
          </a:xfrm>
          <a:prstGeom prst="rect">
            <a:avLst/>
          </a:prstGeom>
          <a:noFill/>
        </p:spPr>
      </p:pic>
      <p:pic>
        <p:nvPicPr>
          <p:cNvPr id="6" name="Picture 2" descr="C:\Users\fionnuala\Pictures\2013-03-20 police\police 2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4016"/>
            <a:ext cx="4038600" cy="302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Development</a:t>
            </a:r>
          </a:p>
        </p:txBody>
      </p:sp>
      <p:pic>
        <p:nvPicPr>
          <p:cNvPr id="5" name="Picture 6" descr="I:\DCIM\101MSDCF\DSC018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:\DCIM\101MSDCF\DSC031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Mathematical Development</a:t>
            </a:r>
          </a:p>
        </p:txBody>
      </p:sp>
      <p:pic>
        <p:nvPicPr>
          <p:cNvPr id="5" name="Picture 8" descr="I:\DCIM\101MSDCF\DSC016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7" y="2571744"/>
            <a:ext cx="3829529" cy="2873512"/>
          </a:xfrm>
          <a:noFill/>
        </p:spPr>
      </p:pic>
      <p:pic>
        <p:nvPicPr>
          <p:cNvPr id="6" name="Picture 4" descr="I:\DCIM\101MSDCF\DSC018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71745"/>
            <a:ext cx="4038600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Creative Development</a:t>
            </a:r>
          </a:p>
        </p:txBody>
      </p:sp>
      <p:pic>
        <p:nvPicPr>
          <p:cNvPr id="1026" name="Picture 2" descr="C:\Users\Newlodge Nursery\Pictures\2019-04-16 easter2019\easter2019 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792" y="1920875"/>
            <a:ext cx="3325416" cy="4433888"/>
          </a:xfrm>
          <a:prstGeom prst="rect">
            <a:avLst/>
          </a:prstGeom>
          <a:noFill/>
        </p:spPr>
      </p:pic>
      <p:pic>
        <p:nvPicPr>
          <p:cNvPr id="1027" name="Picture 3" descr="C:\Users\Newlodge Nursery\Pictures\2019-04-16 easter2019\easter2019 5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214554"/>
            <a:ext cx="4594249" cy="34315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Creative Development</a:t>
            </a:r>
          </a:p>
        </p:txBody>
      </p:sp>
      <p:pic>
        <p:nvPicPr>
          <p:cNvPr id="5" name="Picture 2" descr="J:\DCIM\101MSDCF\DSC031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J:\DCIM\101MSDCF\DSC027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Creative Development</a:t>
            </a:r>
          </a:p>
        </p:txBody>
      </p:sp>
      <p:pic>
        <p:nvPicPr>
          <p:cNvPr id="5" name="Picture 2" descr="J:\DCIM\101MSDCF\DSC029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2801"/>
            <a:ext cx="4038600" cy="303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:\DCIM\101MSDCF\DSC025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Creative Development</a:t>
            </a:r>
          </a:p>
        </p:txBody>
      </p:sp>
      <p:pic>
        <p:nvPicPr>
          <p:cNvPr id="5" name="Picture 2" descr="J:\DCIM\101MSDCF\DSC027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4234"/>
            <a:ext cx="4038600" cy="302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:\Users\fionnuala\Pictures\2013-03-20 police\police 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088"/>
            <a:ext cx="4038600" cy="302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 Development</a:t>
            </a:r>
          </a:p>
        </p:txBody>
      </p:sp>
      <p:pic>
        <p:nvPicPr>
          <p:cNvPr id="5" name="Content Placeholder 4" descr="J:\DCIM\101MSDCF\DSC027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64571" y="2204864"/>
            <a:ext cx="8022229" cy="4104456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Hall</a:t>
            </a:r>
            <a:endParaRPr lang="en-US" altLang="en-US"/>
          </a:p>
        </p:txBody>
      </p:sp>
      <p:pic>
        <p:nvPicPr>
          <p:cNvPr id="5123" name="Picture 10" descr="DSC0418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89541"/>
            <a:ext cx="4038600" cy="2696555"/>
          </a:xfrm>
        </p:spPr>
      </p:pic>
      <p:pic>
        <p:nvPicPr>
          <p:cNvPr id="5124" name="Picture 11" descr="DSC0418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89541"/>
            <a:ext cx="4038600" cy="2696555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Physical Development</a:t>
            </a:r>
          </a:p>
        </p:txBody>
      </p:sp>
      <p:pic>
        <p:nvPicPr>
          <p:cNvPr id="64515" name="Picture 2" descr="I:\DCIM\101MSDCF\DSC018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808724"/>
            <a:ext cx="6732860" cy="504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 Development</a:t>
            </a:r>
          </a:p>
        </p:txBody>
      </p:sp>
      <p:pic>
        <p:nvPicPr>
          <p:cNvPr id="5" name="Picture 10" descr="C:\Users\fionnuala\Pictures\2013-03-20 police\police 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57430"/>
            <a:ext cx="4038600" cy="329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SC0297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8868"/>
            <a:ext cx="40386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world around us</a:t>
            </a:r>
          </a:p>
        </p:txBody>
      </p:sp>
      <p:pic>
        <p:nvPicPr>
          <p:cNvPr id="69635" name="Picture 2" descr="J:\DCIM\101MSDCF\DSC029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5542" y="2060848"/>
            <a:ext cx="6396657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The world around us</a:t>
            </a:r>
            <a:endParaRPr lang="en-US" altLang="en-US"/>
          </a:p>
        </p:txBody>
      </p:sp>
      <p:sp>
        <p:nvSpPr>
          <p:cNvPr id="70659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70660" name="Picture 4" descr="J:\DCIM\101MSDCF\DSC030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1646232"/>
            <a:ext cx="6948066" cy="521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The world around us</a:t>
            </a:r>
            <a:endParaRPr lang="en-US" altLang="en-US"/>
          </a:p>
        </p:txBody>
      </p:sp>
      <p:sp>
        <p:nvSpPr>
          <p:cNvPr id="71683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71684" name="Picture 4" descr="J:\DCIM\101MSDCF\DSC028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12875"/>
            <a:ext cx="7669213" cy="57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The world around us</a:t>
            </a:r>
            <a:endParaRPr lang="en-US" alt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2708" name="Picture 5" descr="I:\DCIM\101MSDCF\DSC01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16858"/>
            <a:ext cx="6587703" cy="494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Cooking</a:t>
            </a:r>
          </a:p>
        </p:txBody>
      </p:sp>
      <p:pic>
        <p:nvPicPr>
          <p:cNvPr id="5" name="Picture 5" descr="I:\DCIM\101MSDCF\DSC016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Newlodge Nursery\Pictures\2019-03-29 march2019\march2019 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29770"/>
            <a:ext cx="4038600" cy="30160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Cognitive</a:t>
            </a:r>
          </a:p>
        </p:txBody>
      </p:sp>
      <p:pic>
        <p:nvPicPr>
          <p:cNvPr id="1026" name="Picture 2" descr="C:\Users\Newlodge Nursery\Pictures\2018-05-11 2o18\2o18 4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6139"/>
            <a:ext cx="6480720" cy="4840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Dinner Time</a:t>
            </a:r>
          </a:p>
        </p:txBody>
      </p:sp>
      <p:pic>
        <p:nvPicPr>
          <p:cNvPr id="77827" name="Picture 2" descr="J:\DCIM\101MSDCF\DSC02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697009"/>
            <a:ext cx="6881808" cy="516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Dinner Time</a:t>
            </a:r>
          </a:p>
        </p:txBody>
      </p:sp>
      <p:pic>
        <p:nvPicPr>
          <p:cNvPr id="78851" name="Picture 2" descr="J:\DCIM\101MSDCF\DSC029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815722"/>
            <a:ext cx="6480720" cy="486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Outside Playground</a:t>
            </a:r>
            <a:endParaRPr lang="en-US" altLang="en-US"/>
          </a:p>
        </p:txBody>
      </p:sp>
      <p:sp>
        <p:nvSpPr>
          <p:cNvPr id="6147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6148" name="Picture 4" descr="J:\DCIM\101MSDCF\DSC02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00174"/>
            <a:ext cx="7316811" cy="49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Dinner Time</a:t>
            </a:r>
          </a:p>
        </p:txBody>
      </p:sp>
      <p:pic>
        <p:nvPicPr>
          <p:cNvPr id="14338" name="Picture 2" descr="C:\Users\Newlodge Nursery\Pictures\2019-04-16 may19\may19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616" y="1935163"/>
            <a:ext cx="587676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/>
              <a:t>Behaviour Management</a:t>
            </a:r>
            <a:endParaRPr lang="en-US" altLang="en-US"/>
          </a:p>
        </p:txBody>
      </p:sp>
      <p:pic>
        <p:nvPicPr>
          <p:cNvPr id="79875" name="Picture 4" descr="DSC04990"/>
          <p:cNvPicPr>
            <a:picLocks noChangeAspect="1" noChangeArrowheads="1"/>
          </p:cNvPicPr>
          <p:nvPr/>
        </p:nvPicPr>
        <p:blipFill>
          <a:blip r:embed="rId2"/>
          <a:srcRect b="15492"/>
          <a:stretch>
            <a:fillRect/>
          </a:stretch>
        </p:blipFill>
        <p:spPr bwMode="auto">
          <a:xfrm>
            <a:off x="2555875" y="1484313"/>
            <a:ext cx="38354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4000"/>
              <a:t>Child Protection/Safeguarding Policy</a:t>
            </a:r>
            <a:endParaRPr lang="en-US" altLang="en-US" sz="4000"/>
          </a:p>
        </p:txBody>
      </p:sp>
      <p:pic>
        <p:nvPicPr>
          <p:cNvPr id="80900" name="Picture 4" descr="DSC04989"/>
          <p:cNvPicPr>
            <a:picLocks noChangeAspect="1" noChangeArrowheads="1"/>
          </p:cNvPicPr>
          <p:nvPr/>
        </p:nvPicPr>
        <p:blipFill>
          <a:blip r:embed="rId2"/>
          <a:srcRect b="27676"/>
          <a:stretch>
            <a:fillRect/>
          </a:stretch>
        </p:blipFill>
        <p:spPr bwMode="auto">
          <a:xfrm>
            <a:off x="323850" y="1412875"/>
            <a:ext cx="84963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Observations</a:t>
            </a:r>
            <a:endParaRPr lang="en-US" alt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We are constantly observing the children and evaluating their progression in order to plan effectively  for their needs.</a:t>
            </a:r>
            <a:endParaRPr lang="en-US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/>
              <a:t>For September I need to bring in</a:t>
            </a:r>
            <a:endParaRPr lang="en-US" altLang="en-US" sz="4000"/>
          </a:p>
        </p:txBody>
      </p:sp>
      <p:pic>
        <p:nvPicPr>
          <p:cNvPr id="82947" name="Picture 5" descr="DSC0419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6976" y="1935163"/>
            <a:ext cx="6570048" cy="4389437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Settling in policy</a:t>
            </a:r>
            <a:endParaRPr lang="en-US" altLang="en-US"/>
          </a:p>
        </p:txBody>
      </p:sp>
      <p:pic>
        <p:nvPicPr>
          <p:cNvPr id="83971" name="Picture 5" descr="DSC029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268413"/>
            <a:ext cx="7058025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Settling in policy</a:t>
            </a:r>
            <a:endParaRPr lang="en-US" altLang="en-US"/>
          </a:p>
        </p:txBody>
      </p:sp>
      <p:pic>
        <p:nvPicPr>
          <p:cNvPr id="2050" name="Picture 2" descr="march2019 1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85926"/>
            <a:ext cx="5552319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Settling in policy</a:t>
            </a:r>
            <a:endParaRPr lang="en-US" altLang="en-US"/>
          </a:p>
        </p:txBody>
      </p:sp>
      <p:pic>
        <p:nvPicPr>
          <p:cNvPr id="86019" name="Picture 5" descr="DSC029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268413"/>
            <a:ext cx="7305675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 sz="4000"/>
              <a:t>How to prepare your child for Nursery School</a:t>
            </a:r>
            <a:endParaRPr lang="en-US" altLang="en-US" sz="4000"/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z="2800"/>
              <a:t>Look at the nursery book with your child, talk about the teachers names and all of the activities they will be doing in nursery.</a:t>
            </a:r>
          </a:p>
          <a:p>
            <a:pPr eaLnBrk="1" hangingPunct="1"/>
            <a:r>
              <a:rPr lang="en-GB" altLang="en-US" sz="2800"/>
              <a:t>Increase their independence by letting them do more for themselves toileting, dressing, tidying up.</a:t>
            </a:r>
          </a:p>
          <a:p>
            <a:pPr eaLnBrk="1" hangingPunct="1"/>
            <a:r>
              <a:rPr lang="en-GB" altLang="en-US" sz="2800"/>
              <a:t>Read books and talk about the pictures.</a:t>
            </a:r>
          </a:p>
          <a:p>
            <a:pPr eaLnBrk="1" hangingPunct="1"/>
            <a:r>
              <a:rPr lang="en-GB" altLang="en-US" sz="2800"/>
              <a:t>Help them draw, colour in cut with scissors.</a:t>
            </a:r>
          </a:p>
          <a:p>
            <a:pPr eaLnBrk="1" hangingPunct="1"/>
            <a:r>
              <a:rPr lang="en-GB" altLang="en-US" sz="2800"/>
              <a:t>Talk, Talk Talk and Talk some more to them.</a:t>
            </a:r>
          </a:p>
          <a:p>
            <a:pPr eaLnBrk="1" hangingPunct="1"/>
            <a:endParaRPr lang="en-GB" altLang="en-US" sz="2800"/>
          </a:p>
          <a:p>
            <a:pPr eaLnBrk="1" hangingPunct="1"/>
            <a:endParaRPr lang="en-US" altLang="en-US" sz="2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 sz="4000"/>
              <a:t>The nursery/home partnership.</a:t>
            </a:r>
            <a:br>
              <a:rPr lang="en-GB" altLang="en-US" sz="4000"/>
            </a:br>
            <a:r>
              <a:rPr lang="en-GB" altLang="en-US" sz="4000"/>
              <a:t>How can you help?</a:t>
            </a:r>
            <a:endParaRPr lang="en-US" altLang="en-US" sz="4000"/>
          </a:p>
        </p:txBody>
      </p:sp>
      <p:pic>
        <p:nvPicPr>
          <p:cNvPr id="89091" name="Picture 11" descr="kitchen 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628775"/>
            <a:ext cx="6121400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Outside Playground</a:t>
            </a:r>
            <a:endParaRPr lang="en-US" altLang="en-US"/>
          </a:p>
        </p:txBody>
      </p:sp>
      <p:pic>
        <p:nvPicPr>
          <p:cNvPr id="11266" name="Picture 2" descr="C:\Users\Newlodge Nursery\Pictures\2019-04-16 easter2019\easter2019 58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3152" y="1600200"/>
            <a:ext cx="7059310" cy="5272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DSC041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96975"/>
            <a:ext cx="736917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/>
              <a:t>Reading the parent noticeboard.</a:t>
            </a:r>
            <a:endParaRPr lang="en-US" alt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DSC04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88913"/>
            <a:ext cx="45847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DSC032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DSC032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05925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8"/>
          <p:cNvSpPr>
            <a:spLocks noChangeArrowheads="1"/>
          </p:cNvSpPr>
          <p:nvPr/>
        </p:nvSpPr>
        <p:spPr bwMode="auto">
          <a:xfrm>
            <a:off x="-2146300" y="515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endParaRPr lang="en-US" altLang="en-US"/>
          </a:p>
        </p:txBody>
      </p:sp>
      <p:sp>
        <p:nvSpPr>
          <p:cNvPr id="94211" name="Rectangle 10"/>
          <p:cNvSpPr>
            <a:spLocks noChangeArrowheads="1"/>
          </p:cNvSpPr>
          <p:nvPr/>
        </p:nvSpPr>
        <p:spPr bwMode="auto">
          <a:xfrm>
            <a:off x="-2146300" y="538162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en-US" altLang="en-US"/>
            </a:br>
            <a:endParaRPr lang="en-US" altLang="en-US"/>
          </a:p>
        </p:txBody>
      </p:sp>
      <p:pic>
        <p:nvPicPr>
          <p:cNvPr id="94212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692150"/>
            <a:ext cx="811212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Rectangle 15"/>
          <p:cNvSpPr>
            <a:spLocks noChangeArrowheads="1"/>
          </p:cNvSpPr>
          <p:nvPr/>
        </p:nvSpPr>
        <p:spPr bwMode="auto">
          <a:xfrm>
            <a:off x="-2146300" y="515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endParaRPr lang="en-US" altLang="en-US"/>
          </a:p>
        </p:txBody>
      </p:sp>
      <p:sp>
        <p:nvSpPr>
          <p:cNvPr id="94214" name="Rectangle 16"/>
          <p:cNvSpPr>
            <a:spLocks noChangeArrowheads="1"/>
          </p:cNvSpPr>
          <p:nvPr/>
        </p:nvSpPr>
        <p:spPr bwMode="auto">
          <a:xfrm>
            <a:off x="1692275" y="612775"/>
            <a:ext cx="5700713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r>
              <a:rPr lang="en-GB" altLang="en-US" sz="2000" b="1">
                <a:latin typeface="Comic Sans MS" pitchFamily="66" charset="0"/>
              </a:rPr>
              <a:t>New Lodge Nursery School</a:t>
            </a:r>
            <a:endParaRPr lang="en-GB" altLang="en-US" b="1">
              <a:latin typeface="Arial Narrow" pitchFamily="34" charset="0"/>
            </a:endParaRPr>
          </a:p>
          <a:p>
            <a:pPr eaLnBrk="0" hangingPunct="0"/>
            <a:r>
              <a:rPr lang="en-GB" altLang="en-US" sz="2000" b="1">
                <a:latin typeface="Comic Sans MS" pitchFamily="66" charset="0"/>
              </a:rPr>
              <a:t>January Parents Newsletter</a:t>
            </a:r>
          </a:p>
          <a:p>
            <a:pPr eaLnBrk="0" hangingPunct="0"/>
            <a:endParaRPr lang="en-GB" altLang="en-US" sz="2000" b="1">
              <a:latin typeface="Arial Narrow" pitchFamily="34" charset="0"/>
            </a:endParaRPr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Dear Parents, 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This month in the Nursery the children will be talking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About “Winter”. There will be a series of display tables in the hall 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for the children to look at and touch and we would encourage you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to spend a bit of time looking at them with your child. In the hall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we will have a “white”</a:t>
            </a:r>
            <a:r>
              <a:rPr lang="en-GB" altLang="en-US" sz="140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display table and a “square” table, the colour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and shape that we will be concentrating on in the next few weeks.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We will also have a winter clothes table and a ‘pairs’ table.   As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part of our “winter” topic we will be talking about the changing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weather and the winter clothes we need to wear and will be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emphasising words such as chilly, nippy, freezing, slippery,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condensation, snug, layers, waterproof and fur. 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We will be talking to the children about looking after the birds 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in winter-so start saving those crusts for our bird table!   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With the darker mornings and earlier nights we 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will be talking to the children about safety on the roads in </a:t>
            </a:r>
            <a:endParaRPr lang="en-US" altLang="en-US" sz="900"/>
          </a:p>
          <a:p>
            <a:pPr eaLnBrk="0" hangingPunct="0"/>
            <a:r>
              <a:rPr lang="en-GB" altLang="en-US" sz="1400">
                <a:latin typeface="Comic Sans MS" pitchFamily="66" charset="0"/>
                <a:cs typeface="Times New Roman" pitchFamily="18" charset="0"/>
              </a:rPr>
              <a:t>Wintertime. </a:t>
            </a:r>
            <a:endParaRPr lang="en-US" altLang="en-US" sz="900"/>
          </a:p>
          <a:p>
            <a:pPr eaLnBrk="0" hangingPunct="0"/>
            <a:endParaRPr lang="en-US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DSC041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557338"/>
            <a:ext cx="6937375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DSC041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773238"/>
            <a:ext cx="7224712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 sz="4000"/>
              <a:t>Reading the monthly newsletter and poem sheet.</a:t>
            </a:r>
            <a:endParaRPr lang="en-US" altLang="en-US" sz="40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DSC041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268413"/>
            <a:ext cx="6983413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DSC041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052513"/>
            <a:ext cx="3575050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DSC041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916113"/>
            <a:ext cx="6119812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Look in your child's box daily. </a:t>
            </a:r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Quiet Room</a:t>
            </a:r>
            <a:endParaRPr lang="en-US" alt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4" name="Picture 4" descr="DSC042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857364"/>
            <a:ext cx="576738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DSC041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068638"/>
            <a:ext cx="5210175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6" descr="DSC041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708275"/>
            <a:ext cx="2613025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Rectangle 7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352928" cy="2276872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GB" altLang="en-US" sz="4000" dirty="0"/>
            </a:br>
            <a:br>
              <a:rPr lang="en-GB" altLang="en-US" sz="4000" dirty="0"/>
            </a:br>
            <a:br>
              <a:rPr lang="en-GB" altLang="en-US" sz="4000" dirty="0"/>
            </a:br>
            <a:br>
              <a:rPr lang="en-GB" altLang="en-US" sz="4000" dirty="0"/>
            </a:br>
            <a:br>
              <a:rPr lang="en-GB" altLang="en-US" sz="4000" dirty="0"/>
            </a:br>
            <a:r>
              <a:rPr lang="en-GB" altLang="en-US" sz="4000" dirty="0"/>
              <a:t>Help your child hang up their coat at their symbol and make sure  that a change of clothes is always available in your child’s bag.</a:t>
            </a:r>
            <a:endParaRPr lang="en-US" altLang="en-US" sz="40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/>
              <a:t>Coming into the nursery to help.</a:t>
            </a:r>
            <a:endParaRPr lang="en-US" altLang="en-US"/>
          </a:p>
        </p:txBody>
      </p:sp>
      <p:pic>
        <p:nvPicPr>
          <p:cNvPr id="101379" name="Picture 3" descr="DSC043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4" y="1916899"/>
            <a:ext cx="5991696" cy="449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DSC043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60350"/>
            <a:ext cx="428625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Parents in Class</a:t>
            </a:r>
            <a:endParaRPr lang="en-US" alt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3428" name="Picture 4" descr="DSC048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2079625"/>
            <a:ext cx="5659437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Important !</a:t>
            </a:r>
            <a:endParaRPr lang="en-US" alt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sz="2800"/>
              <a:t>Make sure you have a copy of </a:t>
            </a:r>
            <a:r>
              <a:rPr lang="en-GB" altLang="en-US" sz="2800" u="sng"/>
              <a:t>2</a:t>
            </a:r>
            <a:r>
              <a:rPr lang="en-GB" altLang="en-US" sz="2800"/>
              <a:t> booklets</a:t>
            </a:r>
          </a:p>
          <a:p>
            <a:r>
              <a:rPr lang="en-GB" altLang="en-US" sz="2800"/>
              <a:t>LOOK inside the book for your child’s details</a:t>
            </a:r>
          </a:p>
          <a:p>
            <a:r>
              <a:rPr lang="en-GB" altLang="en-US" sz="2800"/>
              <a:t>Check their </a:t>
            </a:r>
            <a:r>
              <a:rPr lang="en-GB" altLang="en-US" sz="2800" u="sng"/>
              <a:t>symbol</a:t>
            </a:r>
          </a:p>
          <a:p>
            <a:r>
              <a:rPr lang="en-GB" altLang="en-US" sz="2800"/>
              <a:t>Their </a:t>
            </a:r>
            <a:r>
              <a:rPr lang="en-GB" altLang="en-US" sz="2800" u="sng"/>
              <a:t>teachers</a:t>
            </a:r>
          </a:p>
          <a:p>
            <a:r>
              <a:rPr lang="en-GB" altLang="en-US" sz="2800"/>
              <a:t>Their </a:t>
            </a:r>
            <a:r>
              <a:rPr lang="en-GB" altLang="en-US" sz="2800" u="sng"/>
              <a:t>starting date</a:t>
            </a:r>
          </a:p>
          <a:p>
            <a:r>
              <a:rPr lang="en-GB" altLang="en-US" sz="2800"/>
              <a:t>Inside there is a loose page which gives a date and time for your </a:t>
            </a:r>
            <a:r>
              <a:rPr lang="en-GB" altLang="en-US" sz="2800" u="sng"/>
              <a:t>home visit</a:t>
            </a:r>
          </a:p>
          <a:p>
            <a:r>
              <a:rPr lang="en-GB" altLang="en-US" sz="2800"/>
              <a:t>Contact us if your address has changed of if this date does not suit you due to holidays etc</a:t>
            </a:r>
          </a:p>
          <a:p>
            <a:endParaRPr lang="en-US" altLang="en-US"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/>
              <a:t>Staff: Mrs O’ Reilly &amp; Mrs Doherty</a:t>
            </a:r>
            <a:endParaRPr lang="en-US" altLang="en-US" sz="4000"/>
          </a:p>
        </p:txBody>
      </p:sp>
      <p:pic>
        <p:nvPicPr>
          <p:cNvPr id="13315" name="Picture 6" descr="DSC0425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2071678"/>
            <a:ext cx="2962607" cy="4433888"/>
          </a:xfrm>
        </p:spPr>
      </p:pic>
      <p:pic>
        <p:nvPicPr>
          <p:cNvPr id="13316" name="Picture 6" descr="DSC032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714620"/>
            <a:ext cx="3710726" cy="278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Miss McCann &amp; Mrs Noble</a:t>
            </a:r>
            <a:endParaRPr lang="en-US" altLang="en-US" dirty="0"/>
          </a:p>
        </p:txBody>
      </p:sp>
      <p:pic>
        <p:nvPicPr>
          <p:cNvPr id="14339" name="Picture 6" descr="DSC0425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87502" y="1920875"/>
            <a:ext cx="2959996" cy="4433888"/>
          </a:xfr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7584" y="2269110"/>
            <a:ext cx="3663452" cy="375217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Picture 2" descr="February 19 179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87"/>
          <a:stretch/>
        </p:blipFill>
        <p:spPr bwMode="auto">
          <a:xfrm>
            <a:off x="827584" y="2269110"/>
            <a:ext cx="366345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1862</TotalTime>
  <Words>636</Words>
  <Application>Microsoft Office PowerPoint</Application>
  <PresentationFormat>On-screen Show (4:3)</PresentationFormat>
  <Paragraphs>100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Arial</vt:lpstr>
      <vt:lpstr>Arial Narrow</vt:lpstr>
      <vt:lpstr>Calibri</vt:lpstr>
      <vt:lpstr>Comic Sans MS</vt:lpstr>
      <vt:lpstr>Constantia</vt:lpstr>
      <vt:lpstr>Wingdings 2</vt:lpstr>
      <vt:lpstr>Flow</vt:lpstr>
      <vt:lpstr>Welcome to New Lodge Nursery School </vt:lpstr>
      <vt:lpstr>Well equipped Nursery School: Room1</vt:lpstr>
      <vt:lpstr>Room 2</vt:lpstr>
      <vt:lpstr>Hall</vt:lpstr>
      <vt:lpstr>Outside Playground</vt:lpstr>
      <vt:lpstr>Outside Playground</vt:lpstr>
      <vt:lpstr>Quiet Room</vt:lpstr>
      <vt:lpstr>Staff: Mrs O’ Reilly &amp; Mrs Doherty</vt:lpstr>
      <vt:lpstr>Miss McCann &amp; Mrs Noble</vt:lpstr>
      <vt:lpstr>Mrs Manning &amp; Mr Shannon</vt:lpstr>
      <vt:lpstr>Mrs Morrow: Dining Assistant</vt:lpstr>
      <vt:lpstr>Mrs. Benson: Nursery Secretary</vt:lpstr>
      <vt:lpstr>Shoes: Velcro trainers</vt:lpstr>
      <vt:lpstr>Uniform: Elasticated Trousers</vt:lpstr>
      <vt:lpstr>No Sweets, No Toys</vt:lpstr>
      <vt:lpstr>Collection of children</vt:lpstr>
      <vt:lpstr>Collection of children</vt:lpstr>
      <vt:lpstr>The Nursery Snack Fund</vt:lpstr>
      <vt:lpstr>Morning Snack</vt:lpstr>
      <vt:lpstr>Visitors to the Nursery</vt:lpstr>
      <vt:lpstr> Birthday Cake </vt:lpstr>
      <vt:lpstr>Visitors: The Fire Service</vt:lpstr>
      <vt:lpstr>The Ambulance Sevice</vt:lpstr>
      <vt:lpstr>Visitors: Blackberry Farm</vt:lpstr>
      <vt:lpstr>Visitors: Mantella Exotic Animals</vt:lpstr>
      <vt:lpstr>Visit of Tact and the Fox</vt:lpstr>
      <vt:lpstr>Visit to Streamvale Farm</vt:lpstr>
      <vt:lpstr>Our Pyjama Night</vt:lpstr>
      <vt:lpstr>Easter Bunny Hunt</vt:lpstr>
      <vt:lpstr>Sports Day</vt:lpstr>
      <vt:lpstr>Personal Social &amp; Emotional Development</vt:lpstr>
      <vt:lpstr>Personal and Social Development</vt:lpstr>
      <vt:lpstr>Language Development</vt:lpstr>
      <vt:lpstr>Mathematical Development</vt:lpstr>
      <vt:lpstr>Creative Development</vt:lpstr>
      <vt:lpstr>Creative Development</vt:lpstr>
      <vt:lpstr>Creative Development</vt:lpstr>
      <vt:lpstr>Creative Development</vt:lpstr>
      <vt:lpstr>Physical Development</vt:lpstr>
      <vt:lpstr>Physical Development</vt:lpstr>
      <vt:lpstr>Physical Development</vt:lpstr>
      <vt:lpstr>The world around us</vt:lpstr>
      <vt:lpstr>The world around us</vt:lpstr>
      <vt:lpstr>The world around us</vt:lpstr>
      <vt:lpstr>The world around us</vt:lpstr>
      <vt:lpstr>Cooking</vt:lpstr>
      <vt:lpstr>Cognitive</vt:lpstr>
      <vt:lpstr>Dinner Time</vt:lpstr>
      <vt:lpstr>Dinner Time</vt:lpstr>
      <vt:lpstr>Dinner Time</vt:lpstr>
      <vt:lpstr>Behaviour Management</vt:lpstr>
      <vt:lpstr>Child Protection/Safeguarding Policy</vt:lpstr>
      <vt:lpstr>Observations</vt:lpstr>
      <vt:lpstr>For September I need to bring in</vt:lpstr>
      <vt:lpstr>Settling in policy</vt:lpstr>
      <vt:lpstr>Settling in policy</vt:lpstr>
      <vt:lpstr>Settling in policy</vt:lpstr>
      <vt:lpstr>How to prepare your child for Nursery School</vt:lpstr>
      <vt:lpstr>The nursery/home partnership. How can you help?</vt:lpstr>
      <vt:lpstr>Reading the parent noticeboard.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 the monthly newsletter and poem sheet.</vt:lpstr>
      <vt:lpstr>PowerPoint Presentation</vt:lpstr>
      <vt:lpstr>PowerPoint Presentation</vt:lpstr>
      <vt:lpstr>Look in your child's box daily. </vt:lpstr>
      <vt:lpstr>     Help your child hang up their coat at their symbol and make sure  that a change of clothes is always available in your child’s bag.</vt:lpstr>
      <vt:lpstr>Coming into the nursery to help.</vt:lpstr>
      <vt:lpstr>PowerPoint Presentation</vt:lpstr>
      <vt:lpstr>Parents in Class</vt:lpstr>
      <vt:lpstr>Important !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New Lodge Nursery School</dc:title>
  <dc:creator>C2k</dc:creator>
  <cp:lastModifiedBy>C McCann</cp:lastModifiedBy>
  <cp:revision>131</cp:revision>
  <dcterms:created xsi:type="dcterms:W3CDTF">2011-02-01T22:29:48Z</dcterms:created>
  <dcterms:modified xsi:type="dcterms:W3CDTF">2020-12-03T17:04:33Z</dcterms:modified>
</cp:coreProperties>
</file>